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al Unicode" panose="020B0604020202020204" charset="-128"/>
      <p:regular r:id="rId16"/>
    </p:embeddedFont>
    <p:embeddedFont>
      <p:font typeface="Arial Unicode Bold" panose="020B0604020202020204" charset="-128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sv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artik2112/fraud-detection%20License(s):%20CC0-1.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748651" y="3234884"/>
            <a:ext cx="12625598" cy="12625598"/>
          </a:xfrm>
          <a:custGeom>
            <a:avLst/>
            <a:gdLst/>
            <a:ahLst/>
            <a:cxnLst/>
            <a:rect l="l" t="t" r="r" b="b"/>
            <a:pathLst>
              <a:path w="12625598" h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4748651" y="3234884"/>
            <a:ext cx="12625598" cy="12625598"/>
          </a:xfrm>
          <a:custGeom>
            <a:avLst/>
            <a:gdLst/>
            <a:ahLst/>
            <a:cxnLst/>
            <a:rect l="l" t="t" r="r" b="b"/>
            <a:pathLst>
              <a:path w="12625598" h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152272" y="-5807257"/>
            <a:ext cx="12625598" cy="12625598"/>
          </a:xfrm>
          <a:custGeom>
            <a:avLst/>
            <a:gdLst/>
            <a:ahLst/>
            <a:cxnLst/>
            <a:rect l="l" t="t" r="r" b="b"/>
            <a:pathLst>
              <a:path w="12625598" h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1152272" y="-5807257"/>
            <a:ext cx="12625598" cy="12625598"/>
          </a:xfrm>
          <a:custGeom>
            <a:avLst/>
            <a:gdLst/>
            <a:ahLst/>
            <a:cxnLst/>
            <a:rect l="l" t="t" r="r" b="b"/>
            <a:pathLst>
              <a:path w="12625598" h="12625598">
                <a:moveTo>
                  <a:pt x="0" y="0"/>
                </a:moveTo>
                <a:lnTo>
                  <a:pt x="12625598" y="0"/>
                </a:lnTo>
                <a:lnTo>
                  <a:pt x="12625598" y="12625598"/>
                </a:lnTo>
                <a:lnTo>
                  <a:pt x="0" y="126255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-762861" y="7255463"/>
            <a:ext cx="4584441" cy="458444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gradFill>
                <a:gsLst>
                  <a:gs pos="0">
                    <a:srgbClr val="7AFFE6">
                      <a:alpha val="100000"/>
                    </a:srgbClr>
                  </a:gs>
                  <a:gs pos="33333">
                    <a:srgbClr val="3A8B7E">
                      <a:alpha val="100000"/>
                    </a:srgbClr>
                  </a:gs>
                  <a:gs pos="66667">
                    <a:srgbClr val="131416">
                      <a:alpha val="100000"/>
                    </a:srgbClr>
                  </a:gs>
                  <a:gs pos="100000">
                    <a:srgbClr val="131416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276502">
            <a:off x="15172850" y="-1786679"/>
            <a:ext cx="4584441" cy="458444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gradFill>
                <a:gsLst>
                  <a:gs pos="0">
                    <a:srgbClr val="0098CF">
                      <a:alpha val="100000"/>
                    </a:srgbClr>
                  </a:gs>
                  <a:gs pos="50000">
                    <a:srgbClr val="6171BB">
                      <a:alpha val="100000"/>
                    </a:srgbClr>
                  </a:gs>
                  <a:gs pos="100000">
                    <a:srgbClr val="E6EB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767060" y="8794622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ED47E6">
                    <a:alpha val="100000"/>
                  </a:srgbClr>
                </a:gs>
                <a:gs pos="50000">
                  <a:srgbClr val="FD5EA5">
                    <a:alpha val="100000"/>
                  </a:srgbClr>
                </a:gs>
                <a:gs pos="100000">
                  <a:srgbClr val="FFAED2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1529360" y="2199809"/>
            <a:ext cx="9813429" cy="6852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14"/>
              </a:lnSpc>
            </a:pPr>
            <a:r>
              <a:rPr lang="en-US" sz="15016" b="1" spc="-946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Machine Learning for Fraud Detection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44158" y="3529565"/>
            <a:ext cx="5720912" cy="275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4"/>
              </a:lnSpc>
            </a:pPr>
            <a:r>
              <a:rPr lang="en-US" sz="5499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Using Random Forests to Identify Fraudulent Transactions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012319" y="7953552"/>
            <a:ext cx="5152466" cy="487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43"/>
              </a:lnSpc>
            </a:pPr>
            <a:r>
              <a:rPr lang="en-US" sz="20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Presented by Terry Brown, Elijah Mercier and Ivanna Price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9144000" y="1295400"/>
            <a:ext cx="8032155" cy="205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Model Selection and Training 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59878" y="3581963"/>
            <a:ext cx="9170552" cy="266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n_estimators=50: Specifies that the model will create 50 decision trees.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random_state=42: Ensures reproducibility.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rf_classifier.fit(X_train, y_train): Trains the model using the training dataset.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335577" y="1028700"/>
            <a:ext cx="8349246" cy="8088332"/>
          </a:xfrm>
          <a:custGeom>
            <a:avLst/>
            <a:gdLst/>
            <a:ahLst/>
            <a:cxnLst/>
            <a:rect l="l" t="t" r="r" b="b"/>
            <a:pathLst>
              <a:path w="8349246" h="8088332">
                <a:moveTo>
                  <a:pt x="0" y="0"/>
                </a:moveTo>
                <a:lnTo>
                  <a:pt x="8349246" y="0"/>
                </a:lnTo>
                <a:lnTo>
                  <a:pt x="8349246" y="8088332"/>
                </a:lnTo>
                <a:lnTo>
                  <a:pt x="0" y="80883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6075" y="1671949"/>
            <a:ext cx="8873804" cy="7453995"/>
          </a:xfrm>
          <a:custGeom>
            <a:avLst/>
            <a:gdLst/>
            <a:ahLst/>
            <a:cxnLst/>
            <a:rect l="l" t="t" r="r" b="b"/>
            <a:pathLst>
              <a:path w="8873804" h="7453995">
                <a:moveTo>
                  <a:pt x="0" y="0"/>
                </a:moveTo>
                <a:lnTo>
                  <a:pt x="8873803" y="0"/>
                </a:lnTo>
                <a:lnTo>
                  <a:pt x="8873803" y="7453995"/>
                </a:lnTo>
                <a:lnTo>
                  <a:pt x="0" y="74539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" r="-2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295400"/>
            <a:ext cx="8032155" cy="205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Feature Importance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271607" y="3581963"/>
            <a:ext cx="6480162" cy="4187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0016" lvl="1" indent="-235008" algn="l">
              <a:lnSpc>
                <a:spcPts val="3352"/>
              </a:lnSpc>
              <a:buFont typeface="Arial"/>
              <a:buChar char="•"/>
            </a:pPr>
            <a:r>
              <a:rPr lang="en-US" sz="2177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Transaction amount (amt): Most important feature in detecting fraud. Higher transaction amounts could be indicative of fraud</a:t>
            </a:r>
          </a:p>
          <a:p>
            <a:pPr marL="470016" lvl="1" indent="-235008" algn="l">
              <a:lnSpc>
                <a:spcPts val="3352"/>
              </a:lnSpc>
              <a:buFont typeface="Arial"/>
              <a:buChar char="•"/>
            </a:pPr>
            <a:r>
              <a:rPr lang="en-US" sz="2177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Category (category_encoded): Second most important  feature. The type of merchant or transaction category (e.g., travel, entertainment, or personal care) can be significant in identifying fraudulent behavior</a:t>
            </a:r>
          </a:p>
          <a:p>
            <a:pPr marL="470016" lvl="1" indent="-235008" algn="l">
              <a:lnSpc>
                <a:spcPts val="3352"/>
              </a:lnSpc>
              <a:buFont typeface="Arial"/>
              <a:buChar char="•"/>
            </a:pPr>
            <a:r>
              <a:rPr lang="en-US" sz="2177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Distance is relevant, but is not a strong predictor when compared to the features noted above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07644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0"/>
                </a:moveTo>
                <a:lnTo>
                  <a:pt x="1517287" y="0"/>
                </a:lnTo>
                <a:lnTo>
                  <a:pt x="1517287" y="6519592"/>
                </a:lnTo>
                <a:lnTo>
                  <a:pt x="0" y="6519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V="1">
            <a:off x="13340796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6519592"/>
                </a:moveTo>
                <a:lnTo>
                  <a:pt x="1517286" y="6519592"/>
                </a:lnTo>
                <a:lnTo>
                  <a:pt x="1517286" y="0"/>
                </a:lnTo>
                <a:lnTo>
                  <a:pt x="0" y="0"/>
                </a:lnTo>
                <a:lnTo>
                  <a:pt x="0" y="65195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477207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0"/>
                </a:moveTo>
                <a:lnTo>
                  <a:pt x="1517287" y="0"/>
                </a:lnTo>
                <a:lnTo>
                  <a:pt x="1517287" y="6519592"/>
                </a:lnTo>
                <a:lnTo>
                  <a:pt x="0" y="65195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357278" y="1333500"/>
            <a:ext cx="6992319" cy="3354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80"/>
              </a:lnSpc>
            </a:pPr>
            <a:r>
              <a:rPr lang="en-US" sz="9750" b="1" spc="-61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Challenges and Solutions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7278" y="5003295"/>
            <a:ext cx="8192902" cy="349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0431" lvl="1" indent="-270216" algn="l">
              <a:lnSpc>
                <a:spcPts val="3454"/>
              </a:lnSpc>
              <a:buFont typeface="Arial"/>
              <a:buChar char="•"/>
            </a:pPr>
            <a:r>
              <a:rPr lang="en-US" sz="2503" b="1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Challenges Faced: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Handling imbalanced data: Fraud cases were much fewer than non-fraud cases.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Dealing with categorical data and timestamps.</a:t>
            </a:r>
          </a:p>
          <a:p>
            <a:pPr marL="540431" lvl="1" indent="-270216" algn="l">
              <a:lnSpc>
                <a:spcPts val="3454"/>
              </a:lnSpc>
              <a:buFont typeface="Arial"/>
              <a:buChar char="•"/>
            </a:pPr>
            <a:r>
              <a:rPr lang="en-US" sz="2503" b="1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Solutions Implemented: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Used stratified sampling and handled imbalanced data with appropriate evaluation metrics.</a:t>
            </a:r>
          </a:p>
          <a:p>
            <a:pPr algn="l">
              <a:lnSpc>
                <a:spcPts val="3454"/>
              </a:lnSpc>
            </a:pPr>
            <a:endParaRPr lang="en-US" sz="25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07644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0"/>
                </a:moveTo>
                <a:lnTo>
                  <a:pt x="1517287" y="0"/>
                </a:lnTo>
                <a:lnTo>
                  <a:pt x="1517287" y="6519592"/>
                </a:lnTo>
                <a:lnTo>
                  <a:pt x="0" y="6519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V="1">
            <a:off x="13340796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6519592"/>
                </a:moveTo>
                <a:lnTo>
                  <a:pt x="1517286" y="6519592"/>
                </a:lnTo>
                <a:lnTo>
                  <a:pt x="1517286" y="0"/>
                </a:lnTo>
                <a:lnTo>
                  <a:pt x="0" y="0"/>
                </a:lnTo>
                <a:lnTo>
                  <a:pt x="0" y="65195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477207" y="1883704"/>
            <a:ext cx="1517287" cy="6519591"/>
          </a:xfrm>
          <a:custGeom>
            <a:avLst/>
            <a:gdLst/>
            <a:ahLst/>
            <a:cxnLst/>
            <a:rect l="l" t="t" r="r" b="b"/>
            <a:pathLst>
              <a:path w="1517287" h="6519591">
                <a:moveTo>
                  <a:pt x="0" y="0"/>
                </a:moveTo>
                <a:lnTo>
                  <a:pt x="1517287" y="0"/>
                </a:lnTo>
                <a:lnTo>
                  <a:pt x="1517287" y="6519592"/>
                </a:lnTo>
                <a:lnTo>
                  <a:pt x="0" y="65195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357278" y="2105450"/>
            <a:ext cx="7426219" cy="126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3"/>
              </a:lnSpc>
            </a:pPr>
            <a:r>
              <a:rPr lang="en-US" sz="10355" b="1" spc="-652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7278" y="3695700"/>
            <a:ext cx="8192902" cy="62494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0431" lvl="1" indent="-270216" algn="l">
              <a:lnSpc>
                <a:spcPts val="3454"/>
              </a:lnSpc>
              <a:buFont typeface="Arial"/>
              <a:buChar char="•"/>
            </a:pPr>
            <a:r>
              <a:rPr lang="en-US" sz="2503" b="1" dirty="0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Key Takeaways: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The Random Forest model effectively identified fraudulent transactions with high accuracy.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0" dirty="0">
                <a:solidFill>
                  <a:schemeClr val="bg1"/>
                </a:solidFill>
                <a:latin typeface="Arial Unicode" panose="020B0604020202020204" charset="-128"/>
                <a:ea typeface="Arial Unicode" panose="020B0604020202020204" charset="-128"/>
                <a:cs typeface="Arial Unicode" panose="020B0604020202020204" charset="-128"/>
              </a:rPr>
              <a:t>While most transactions—fraudulent or not—occur at distances less than 100 miles, fraudulent transactions tend to occur more frequently at greater distances, particularly over 500 miles.</a:t>
            </a:r>
          </a:p>
          <a:p>
            <a:pPr marL="1080862" lvl="2" indent="-360287" algn="l">
              <a:lnSpc>
                <a:spcPts val="3454"/>
              </a:lnSpc>
              <a:buFont typeface="Arial"/>
              <a:buChar char="⚬"/>
            </a:pPr>
            <a:r>
              <a:rPr lang="en-US" sz="25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Feature importance analysis revealed that transaction amount (amt) and distance from location (miles) were critical indicators.</a:t>
            </a:r>
          </a:p>
          <a:p>
            <a:pPr marL="540431" lvl="1" indent="-270216" algn="l">
              <a:lnSpc>
                <a:spcPts val="3454"/>
              </a:lnSpc>
              <a:buFont typeface="Arial"/>
              <a:buChar char="•"/>
            </a:pPr>
            <a:r>
              <a:rPr lang="en-US" sz="2503" b="1" dirty="0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Business Impact:</a:t>
            </a:r>
            <a:r>
              <a:rPr lang="en-US" sz="25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 Our model can be deployed to detect fraudulent transactions in real-time, potentially saving financial institutions millions of dollars.</a:t>
            </a:r>
          </a:p>
          <a:p>
            <a:pPr algn="l">
              <a:lnSpc>
                <a:spcPts val="3454"/>
              </a:lnSpc>
            </a:pPr>
            <a:endParaRPr lang="en-US" sz="2503" dirty="0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0956" y="-2449544"/>
            <a:ext cx="15186088" cy="1518608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7B67F0">
                      <a:alpha val="100000"/>
                    </a:srgbClr>
                  </a:gs>
                  <a:gs pos="50000">
                    <a:srgbClr val="FFAFFF">
                      <a:alpha val="100000"/>
                    </a:srgbClr>
                  </a:gs>
                  <a:gs pos="100000">
                    <a:srgbClr val="AFEE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363135" y="-1637365"/>
            <a:ext cx="13561729" cy="1356172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0098CF">
                      <a:alpha val="100000"/>
                    </a:srgbClr>
                  </a:gs>
                  <a:gs pos="50000">
                    <a:srgbClr val="6171BB">
                      <a:alpha val="100000"/>
                    </a:srgbClr>
                  </a:gs>
                  <a:gs pos="100000">
                    <a:srgbClr val="E6EB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>
            <a:off x="-3223252" y="5095875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ED47E6">
                    <a:alpha val="100000"/>
                  </a:srgbClr>
                </a:gs>
                <a:gs pos="50000">
                  <a:srgbClr val="FD5EA5">
                    <a:alpha val="100000"/>
                  </a:srgbClr>
                </a:gs>
                <a:gs pos="100000">
                  <a:srgbClr val="FFAED2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3268988" y="-731512"/>
            <a:ext cx="11750025" cy="1175002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ED47E6">
                      <a:alpha val="100000"/>
                    </a:srgbClr>
                  </a:gs>
                  <a:gs pos="50000">
                    <a:srgbClr val="FD5EA5">
                      <a:alpha val="100000"/>
                    </a:srgbClr>
                  </a:gs>
                  <a:gs pos="100000">
                    <a:srgbClr val="FFAED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 flipH="1">
            <a:off x="-4129105" y="5579821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0098CF">
                    <a:alpha val="100000"/>
                  </a:srgbClr>
                </a:gs>
                <a:gs pos="50000">
                  <a:srgbClr val="6171BB">
                    <a:alpha val="100000"/>
                  </a:srgbClr>
                </a:gs>
                <a:gs pos="100000">
                  <a:srgbClr val="E6EB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AutoShape 13"/>
          <p:cNvSpPr/>
          <p:nvPr/>
        </p:nvSpPr>
        <p:spPr>
          <a:xfrm flipH="1">
            <a:off x="-4903184" y="6067185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7B67F0">
                    <a:alpha val="100000"/>
                  </a:srgbClr>
                </a:gs>
                <a:gs pos="50000">
                  <a:srgbClr val="FFAFFF">
                    <a:alpha val="100000"/>
                  </a:srgbClr>
                </a:gs>
                <a:gs pos="100000">
                  <a:srgbClr val="AFEE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4" name="AutoShape 14"/>
          <p:cNvSpPr/>
          <p:nvPr/>
        </p:nvSpPr>
        <p:spPr>
          <a:xfrm>
            <a:off x="15019012" y="5048250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ED47E6">
                    <a:alpha val="100000"/>
                  </a:srgbClr>
                </a:gs>
                <a:gs pos="50000">
                  <a:srgbClr val="FD5EA5">
                    <a:alpha val="100000"/>
                  </a:srgbClr>
                </a:gs>
                <a:gs pos="100000">
                  <a:srgbClr val="FFAED2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5" name="AutoShape 15"/>
          <p:cNvSpPr/>
          <p:nvPr/>
        </p:nvSpPr>
        <p:spPr>
          <a:xfrm flipH="1">
            <a:off x="15905815" y="5532196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0098CF">
                    <a:alpha val="100000"/>
                  </a:srgbClr>
                </a:gs>
                <a:gs pos="50000">
                  <a:srgbClr val="6171BB">
                    <a:alpha val="100000"/>
                  </a:srgbClr>
                </a:gs>
                <a:gs pos="100000">
                  <a:srgbClr val="E6EB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6" name="AutoShape 16"/>
          <p:cNvSpPr/>
          <p:nvPr/>
        </p:nvSpPr>
        <p:spPr>
          <a:xfrm flipH="1">
            <a:off x="16670369" y="6114810"/>
            <a:ext cx="6492240" cy="0"/>
          </a:xfrm>
          <a:prstGeom prst="line">
            <a:avLst/>
          </a:prstGeom>
          <a:ln w="95250" cap="flat">
            <a:gradFill>
              <a:gsLst>
                <a:gs pos="0">
                  <a:srgbClr val="7B67F0">
                    <a:alpha val="100000"/>
                  </a:srgbClr>
                </a:gs>
                <a:gs pos="50000">
                  <a:srgbClr val="FFAFFF">
                    <a:alpha val="100000"/>
                  </a:srgbClr>
                </a:gs>
                <a:gs pos="100000">
                  <a:srgbClr val="AFEE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4731980" y="4622558"/>
            <a:ext cx="1492252" cy="1492252"/>
          </a:xfrm>
          <a:custGeom>
            <a:avLst/>
            <a:gdLst/>
            <a:ahLst/>
            <a:cxnLst/>
            <a:rect l="l" t="t" r="r" b="b"/>
            <a:pathLst>
              <a:path w="1492252" h="1492252">
                <a:moveTo>
                  <a:pt x="0" y="0"/>
                </a:moveTo>
                <a:lnTo>
                  <a:pt x="1492251" y="0"/>
                </a:lnTo>
                <a:lnTo>
                  <a:pt x="1492251" y="1492252"/>
                </a:lnTo>
                <a:lnTo>
                  <a:pt x="0" y="14922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5085928" y="1868489"/>
            <a:ext cx="8116145" cy="2938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47"/>
              </a:lnSpc>
            </a:pPr>
            <a:r>
              <a:rPr lang="en-US" sz="13121" b="1" spc="-826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Thank You</a:t>
            </a:r>
          </a:p>
        </p:txBody>
      </p:sp>
      <p:sp>
        <p:nvSpPr>
          <p:cNvPr id="19" name="Freeform 19"/>
          <p:cNvSpPr/>
          <p:nvPr/>
        </p:nvSpPr>
        <p:spPr>
          <a:xfrm>
            <a:off x="12063769" y="4574933"/>
            <a:ext cx="1492252" cy="1492252"/>
          </a:xfrm>
          <a:custGeom>
            <a:avLst/>
            <a:gdLst/>
            <a:ahLst/>
            <a:cxnLst/>
            <a:rect l="l" t="t" r="r" b="b"/>
            <a:pathLst>
              <a:path w="1492252" h="1492252">
                <a:moveTo>
                  <a:pt x="0" y="0"/>
                </a:moveTo>
                <a:lnTo>
                  <a:pt x="1492251" y="0"/>
                </a:lnTo>
                <a:lnTo>
                  <a:pt x="1492251" y="1492252"/>
                </a:lnTo>
                <a:lnTo>
                  <a:pt x="0" y="14922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330606">
            <a:off x="3614838" y="-741782"/>
            <a:ext cx="26421496" cy="7926449"/>
          </a:xfrm>
          <a:custGeom>
            <a:avLst/>
            <a:gdLst/>
            <a:ahLst/>
            <a:cxnLst/>
            <a:rect l="l" t="t" r="r" b="b"/>
            <a:pathLst>
              <a:path w="26421496" h="7926449">
                <a:moveTo>
                  <a:pt x="0" y="0"/>
                </a:moveTo>
                <a:lnTo>
                  <a:pt x="26421497" y="0"/>
                </a:lnTo>
                <a:lnTo>
                  <a:pt x="26421497" y="7926449"/>
                </a:lnTo>
                <a:lnTo>
                  <a:pt x="0" y="7926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607633" y="1991845"/>
            <a:ext cx="4850352" cy="6863090"/>
            <a:chOff x="0" y="0"/>
            <a:chExt cx="1277459" cy="18075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77459" cy="1807563"/>
            </a:xfrm>
            <a:custGeom>
              <a:avLst/>
              <a:gdLst/>
              <a:ahLst/>
              <a:cxnLst/>
              <a:rect l="l" t="t" r="r" b="b"/>
              <a:pathLst>
                <a:path w="1277459" h="1807563">
                  <a:moveTo>
                    <a:pt x="81404" y="0"/>
                  </a:moveTo>
                  <a:lnTo>
                    <a:pt x="1196055" y="0"/>
                  </a:lnTo>
                  <a:cubicBezTo>
                    <a:pt x="1217645" y="0"/>
                    <a:pt x="1238350" y="8576"/>
                    <a:pt x="1253616" y="23843"/>
                  </a:cubicBezTo>
                  <a:cubicBezTo>
                    <a:pt x="1268882" y="39109"/>
                    <a:pt x="1277459" y="59814"/>
                    <a:pt x="1277459" y="81404"/>
                  </a:cubicBezTo>
                  <a:lnTo>
                    <a:pt x="1277459" y="1726159"/>
                  </a:lnTo>
                  <a:cubicBezTo>
                    <a:pt x="1277459" y="1747748"/>
                    <a:pt x="1268882" y="1768454"/>
                    <a:pt x="1253616" y="1783720"/>
                  </a:cubicBezTo>
                  <a:cubicBezTo>
                    <a:pt x="1238350" y="1798986"/>
                    <a:pt x="1217645" y="1807563"/>
                    <a:pt x="1196055" y="1807563"/>
                  </a:cubicBezTo>
                  <a:lnTo>
                    <a:pt x="81404" y="1807563"/>
                  </a:lnTo>
                  <a:cubicBezTo>
                    <a:pt x="36446" y="1807563"/>
                    <a:pt x="0" y="1771117"/>
                    <a:pt x="0" y="1726159"/>
                  </a:cubicBezTo>
                  <a:lnTo>
                    <a:pt x="0" y="81404"/>
                  </a:lnTo>
                  <a:cubicBezTo>
                    <a:pt x="0" y="59814"/>
                    <a:pt x="8576" y="39109"/>
                    <a:pt x="23843" y="23843"/>
                  </a:cubicBezTo>
                  <a:cubicBezTo>
                    <a:pt x="39109" y="8576"/>
                    <a:pt x="59814" y="0"/>
                    <a:pt x="8140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56366">
                    <a:alpha val="100000"/>
                  </a:srgbClr>
                </a:gs>
                <a:gs pos="50000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77459" cy="18456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926012" y="2304618"/>
            <a:ext cx="4239784" cy="6252956"/>
            <a:chOff x="0" y="0"/>
            <a:chExt cx="656853" cy="968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56853" cy="968746"/>
            </a:xfrm>
            <a:custGeom>
              <a:avLst/>
              <a:gdLst/>
              <a:ahLst/>
              <a:cxnLst/>
              <a:rect l="l" t="t" r="r" b="b"/>
              <a:pathLst>
                <a:path w="656853" h="968746">
                  <a:moveTo>
                    <a:pt x="41998" y="0"/>
                  </a:moveTo>
                  <a:lnTo>
                    <a:pt x="614855" y="0"/>
                  </a:lnTo>
                  <a:cubicBezTo>
                    <a:pt x="625994" y="0"/>
                    <a:pt x="636676" y="4425"/>
                    <a:pt x="644552" y="12301"/>
                  </a:cubicBezTo>
                  <a:cubicBezTo>
                    <a:pt x="652429" y="20177"/>
                    <a:pt x="656853" y="30860"/>
                    <a:pt x="656853" y="41998"/>
                  </a:cubicBezTo>
                  <a:lnTo>
                    <a:pt x="656853" y="926748"/>
                  </a:lnTo>
                  <a:cubicBezTo>
                    <a:pt x="656853" y="949943"/>
                    <a:pt x="638050" y="968746"/>
                    <a:pt x="614855" y="968746"/>
                  </a:cubicBezTo>
                  <a:lnTo>
                    <a:pt x="41998" y="968746"/>
                  </a:lnTo>
                  <a:cubicBezTo>
                    <a:pt x="18803" y="968746"/>
                    <a:pt x="0" y="949943"/>
                    <a:pt x="0" y="926748"/>
                  </a:cubicBezTo>
                  <a:lnTo>
                    <a:pt x="0" y="41998"/>
                  </a:lnTo>
                  <a:cubicBezTo>
                    <a:pt x="0" y="18803"/>
                    <a:pt x="18803" y="0"/>
                    <a:pt x="41998" y="0"/>
                  </a:cubicBezTo>
                  <a:close/>
                </a:path>
              </a:pathLst>
            </a:custGeom>
            <a:blipFill>
              <a:blip r:embed="rId4"/>
              <a:stretch>
                <a:fillRect t="-885" b="-88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29360" y="1674417"/>
            <a:ext cx="4906555" cy="1793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78"/>
              </a:lnSpc>
            </a:pPr>
            <a:r>
              <a:rPr lang="en-US" sz="7702" b="1" spc="-485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About Our Project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29360" y="4957589"/>
            <a:ext cx="7333825" cy="1108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5"/>
              </a:lnSpc>
            </a:pPr>
            <a:endParaRPr/>
          </a:p>
          <a:p>
            <a:pPr marL="530112" lvl="1" indent="-265056" algn="l">
              <a:lnSpc>
                <a:spcPts val="2995"/>
              </a:lnSpc>
              <a:buFont typeface="Arial"/>
              <a:buChar char="•"/>
            </a:pPr>
            <a:r>
              <a:rPr lang="en-US" sz="2455" b="1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Industry</a:t>
            </a:r>
            <a:r>
              <a:rPr lang="en-US" sz="2455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: Finance</a:t>
            </a:r>
          </a:p>
          <a:p>
            <a:pPr marL="530112" lvl="1" indent="-265056" algn="l">
              <a:lnSpc>
                <a:spcPts val="2995"/>
              </a:lnSpc>
              <a:buFont typeface="Arial"/>
              <a:buChar char="•"/>
            </a:pPr>
            <a:r>
              <a:rPr lang="en-US" sz="2455" b="1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Model Used:</a:t>
            </a:r>
            <a:r>
              <a:rPr lang="en-US" sz="2455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 Random Forest Classifier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29360" y="3726067"/>
            <a:ext cx="7333825" cy="72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9"/>
              </a:lnSpc>
            </a:pPr>
            <a:r>
              <a:rPr lang="en-US" sz="2499" b="1" spc="-157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Our project focused on using machine learning to detect fraudulent transactions in financal datasets.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29360" y="7072410"/>
            <a:ext cx="7333825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99"/>
              </a:lnSpc>
            </a:pPr>
            <a:r>
              <a:rPr lang="en-US" sz="2499" b="1" spc="-157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In this presentation, we will demonstrate how we successfully built a model that achieved over </a:t>
            </a:r>
          </a:p>
          <a:p>
            <a:pPr algn="l">
              <a:lnSpc>
                <a:spcPts val="2599"/>
              </a:lnSpc>
            </a:pPr>
            <a:r>
              <a:rPr lang="en-US" sz="2499" b="1" u="sng" spc="-157">
                <a:solidFill>
                  <a:srgbClr val="C1FF72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95% accuracy</a:t>
            </a:r>
            <a:r>
              <a:rPr lang="en-US" sz="2499" b="1" spc="-157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in identifying fraudulent transactions.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7333" y="-3073167"/>
            <a:ext cx="16433333" cy="1643333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7B67F0">
                      <a:alpha val="100000"/>
                    </a:srgbClr>
                  </a:gs>
                  <a:gs pos="50000">
                    <a:srgbClr val="FFAFFF">
                      <a:alpha val="100000"/>
                    </a:srgbClr>
                  </a:gs>
                  <a:gs pos="100000">
                    <a:srgbClr val="AFEE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06218" y="-2194282"/>
            <a:ext cx="14675565" cy="1467556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0098CF">
                      <a:alpha val="100000"/>
                    </a:srgbClr>
                  </a:gs>
                  <a:gs pos="50000">
                    <a:srgbClr val="6171BB">
                      <a:alpha val="100000"/>
                    </a:srgbClr>
                  </a:gs>
                  <a:gs pos="100000">
                    <a:srgbClr val="E6EB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962051" y="-1152061"/>
            <a:ext cx="12715063" cy="1271506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ED47E6">
                      <a:alpha val="100000"/>
                    </a:srgbClr>
                  </a:gs>
                  <a:gs pos="50000">
                    <a:srgbClr val="FD5EA5">
                      <a:alpha val="100000"/>
                    </a:srgbClr>
                  </a:gs>
                  <a:gs pos="100000">
                    <a:srgbClr val="FFAED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422622" y="1710407"/>
            <a:ext cx="2180311" cy="218031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r="-16666"/>
              </a:stretch>
            </a:blipFill>
            <a:ln w="104775" cap="sq">
              <a:solidFill>
                <a:srgbClr val="131416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109404" y="1104900"/>
            <a:ext cx="8802671" cy="1897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4"/>
              </a:lnSpc>
            </a:pPr>
            <a:r>
              <a:rPr lang="en-US" sz="6564" spc="-41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WHY FRAUD DETECTION MATTERS: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714347" y="3314700"/>
            <a:ext cx="8859307" cy="7371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"/>
              </a:lnSpc>
            </a:pPr>
            <a:endParaRPr dirty="0"/>
          </a:p>
          <a:p>
            <a:pPr algn="ctr">
              <a:lnSpc>
                <a:spcPts val="3979"/>
              </a:lnSpc>
            </a:pPr>
            <a:r>
              <a:rPr lang="en-US" sz="2300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Billions of dollars are lost to fraud annually.</a:t>
            </a:r>
          </a:p>
          <a:p>
            <a:pPr algn="ctr">
              <a:lnSpc>
                <a:spcPts val="3979"/>
              </a:lnSpc>
            </a:pPr>
            <a:r>
              <a:rPr lang="en-US" sz="2300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Detecting fraudulent transactions in real-time can save money and improve consumer trust.</a:t>
            </a:r>
          </a:p>
          <a:p>
            <a:pPr algn="l">
              <a:lnSpc>
                <a:spcPts val="3806"/>
              </a:lnSpc>
            </a:pPr>
            <a:endParaRPr lang="en-US" sz="2300" dirty="0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  <a:p>
            <a:pPr algn="ctr">
              <a:lnSpc>
                <a:spcPts val="4671"/>
              </a:lnSpc>
            </a:pPr>
            <a:r>
              <a:rPr lang="en-US" sz="2700" b="1" dirty="0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Our Goal: Develop a predictive model to identify fraudulent transactions using machine learning.</a:t>
            </a:r>
          </a:p>
          <a:p>
            <a:pPr algn="ctr">
              <a:lnSpc>
                <a:spcPts val="4671"/>
              </a:lnSpc>
            </a:pPr>
            <a:endParaRPr lang="en-US" sz="2700" b="1" dirty="0">
              <a:solidFill>
                <a:srgbClr val="FFFFFF"/>
              </a:solidFill>
              <a:latin typeface="Arial Unicode Bold"/>
              <a:ea typeface="Arial Unicode Bold"/>
              <a:cs typeface="Arial Unicode Bold"/>
              <a:sym typeface="Arial Unicode Bold"/>
            </a:endParaRPr>
          </a:p>
          <a:p>
            <a:pPr algn="ctr">
              <a:lnSpc>
                <a:spcPts val="4671"/>
              </a:lnSpc>
            </a:pPr>
            <a:r>
              <a:rPr lang="en-US" sz="2600" b="1" dirty="0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Key Questions:</a:t>
            </a:r>
          </a:p>
          <a:p>
            <a:pPr marL="514350" indent="-514350" algn="ctr">
              <a:lnSpc>
                <a:spcPts val="4671"/>
              </a:lnSpc>
              <a:buAutoNum type="arabicParenR"/>
            </a:pPr>
            <a:r>
              <a:rPr lang="en-US" sz="2600" b="1" i="0" dirty="0">
                <a:solidFill>
                  <a:schemeClr val="bg1"/>
                </a:solidFill>
                <a:effectLst/>
                <a:latin typeface="Arial Unicode" panose="020B0604020202020204" charset="-128"/>
                <a:ea typeface="Arial Unicode" panose="020B0604020202020204" charset="-128"/>
                <a:cs typeface="Arial Unicode" panose="020B0604020202020204" charset="-128"/>
              </a:rPr>
              <a:t>At what distances are fraudulent transactions more prevalent?</a:t>
            </a:r>
            <a:endParaRPr lang="en-US" sz="2600" b="1" i="0" dirty="0">
              <a:solidFill>
                <a:schemeClr val="bg1"/>
              </a:solidFill>
              <a:effectLst/>
              <a:latin typeface="Arial Unicode" panose="020B0604020202020204" charset="-128"/>
              <a:ea typeface="Arial Unicode" panose="020B0604020202020204" charset="-128"/>
              <a:cs typeface="Arial Unicode" panose="020B0604020202020204" charset="-128"/>
              <a:sym typeface="Arial Unicode Bold"/>
            </a:endParaRPr>
          </a:p>
          <a:p>
            <a:pPr marL="514350" indent="-514350" algn="ctr">
              <a:lnSpc>
                <a:spcPts val="4671"/>
              </a:lnSpc>
              <a:buAutoNum type="arabicParenR"/>
            </a:pPr>
            <a:r>
              <a:rPr lang="en-US" sz="2600" b="1" i="0" dirty="0">
                <a:solidFill>
                  <a:schemeClr val="bg1"/>
                </a:solidFill>
                <a:effectLst/>
                <a:latin typeface="Arial Unicode" panose="020B0604020202020204" charset="-128"/>
                <a:ea typeface="Arial Unicode" panose="020B0604020202020204" charset="-128"/>
                <a:cs typeface="Arial Unicode" panose="020B0604020202020204" charset="-128"/>
              </a:rPr>
              <a:t>Which characteristics of a transaction are the most important in detecting fraud?</a:t>
            </a:r>
            <a:endParaRPr lang="en-US" sz="2600" b="1" dirty="0">
              <a:solidFill>
                <a:schemeClr val="bg1"/>
              </a:solidFill>
              <a:latin typeface="Arial Unicode" panose="020B0604020202020204" charset="-128"/>
              <a:ea typeface="Arial Unicode" panose="020B0604020202020204" charset="-128"/>
              <a:cs typeface="Arial Unicode" panose="020B0604020202020204" charset="-128"/>
              <a:sym typeface="Arial Unicode Bold"/>
            </a:endParaRPr>
          </a:p>
          <a:p>
            <a:pPr algn="l">
              <a:lnSpc>
                <a:spcPts val="4325"/>
              </a:lnSpc>
            </a:pPr>
            <a:endParaRPr lang="en-US" sz="2700" b="1" dirty="0">
              <a:solidFill>
                <a:srgbClr val="FFFFFF"/>
              </a:solidFill>
              <a:latin typeface="Arial Unicode Bold"/>
              <a:ea typeface="Arial Unicode Bold"/>
              <a:cs typeface="Arial Unicode Bold"/>
              <a:sym typeface="Arial Unicode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4840862" y="6307837"/>
            <a:ext cx="2180311" cy="2180311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/>
              </a:stretch>
            </a:blipFill>
            <a:ln w="104775" cap="sq">
              <a:solidFill>
                <a:srgbClr val="131416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4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83877" y="1028700"/>
            <a:ext cx="8948388" cy="5134138"/>
          </a:xfrm>
          <a:custGeom>
            <a:avLst/>
            <a:gdLst/>
            <a:ahLst/>
            <a:cxnLst/>
            <a:rect l="l" t="t" r="r" b="b"/>
            <a:pathLst>
              <a:path w="8948388" h="5134138">
                <a:moveTo>
                  <a:pt x="0" y="0"/>
                </a:moveTo>
                <a:lnTo>
                  <a:pt x="8948388" y="0"/>
                </a:lnTo>
                <a:lnTo>
                  <a:pt x="8948388" y="5134138"/>
                </a:lnTo>
                <a:lnTo>
                  <a:pt x="0" y="5134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654921"/>
            <a:ext cx="5617777" cy="2416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3"/>
              </a:lnSpc>
            </a:pPr>
            <a:r>
              <a:rPr lang="en-US" sz="10355" b="1" spc="-652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Data Collection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430518"/>
            <a:ext cx="9393401" cy="3856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443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The data was sourced from Kaggle’s "</a:t>
            </a:r>
            <a:r>
              <a:rPr lang="en-US" sz="2799" u="sng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  <a:hlinkClick r:id="rId3" tooltip="https://www.kaggle.com/datasets/kartik2112/fraud-detection%20License(s):%20CC0-1.0"/>
              </a:rPr>
              <a:t>Fraud Detection" dataset.</a:t>
            </a:r>
          </a:p>
          <a:p>
            <a:pPr marL="604519" lvl="1" indent="-302260" algn="l">
              <a:lnSpc>
                <a:spcPts val="3443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Our dataset included over 1 million records with 23 features.</a:t>
            </a:r>
          </a:p>
          <a:p>
            <a:pPr marL="604519" lvl="1" indent="-302260" algn="l">
              <a:lnSpc>
                <a:spcPts val="3443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Highlight important features like amt, lat, long, transaction_year, transaction_month, etc.</a:t>
            </a:r>
          </a:p>
          <a:p>
            <a:pPr marL="604519" lvl="1" indent="-302260" algn="l">
              <a:lnSpc>
                <a:spcPts val="3443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Target Variable: is_fraud (1 indicates fraud, 0 indicates non-fraud)</a:t>
            </a:r>
          </a:p>
          <a:p>
            <a:pPr algn="l">
              <a:lnSpc>
                <a:spcPts val="3443"/>
              </a:lnSpc>
            </a:pPr>
            <a:endParaRPr lang="en-US" sz="2799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28700" y="1458081"/>
            <a:ext cx="7101553" cy="6160597"/>
          </a:xfrm>
          <a:custGeom>
            <a:avLst/>
            <a:gdLst/>
            <a:ahLst/>
            <a:cxnLst/>
            <a:rect l="l" t="t" r="r" b="b"/>
            <a:pathLst>
              <a:path w="7101553" h="6160597">
                <a:moveTo>
                  <a:pt x="0" y="0"/>
                </a:moveTo>
                <a:lnTo>
                  <a:pt x="7101553" y="0"/>
                </a:lnTo>
                <a:lnTo>
                  <a:pt x="7101553" y="6160597"/>
                </a:lnTo>
                <a:lnTo>
                  <a:pt x="0" y="6160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295400"/>
            <a:ext cx="8032155" cy="107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Data Preparation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74801" y="3563626"/>
            <a:ext cx="9170552" cy="3110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6"/>
              </a:lnSpc>
            </a:pPr>
            <a:r>
              <a:rPr lang="en-US" sz="23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Effectively cleaned data in cases such as: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Removing unnecessary columns (i.e., street).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Converting </a:t>
            </a:r>
            <a:r>
              <a:rPr lang="en-US" sz="2303" dirty="0" err="1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trans_date_trans_time</a:t>
            </a:r>
            <a:r>
              <a:rPr lang="en-US" sz="23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 to separate year, month, day, hour features.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 dirty="0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Encoding Categorical Variables: label encoding for gender, job, category.</a:t>
            </a:r>
          </a:p>
          <a:p>
            <a:pPr algn="l">
              <a:lnSpc>
                <a:spcPts val="3546"/>
              </a:lnSpc>
            </a:pPr>
            <a:endParaRPr lang="en-US" sz="2303" dirty="0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747620" y="1375189"/>
            <a:ext cx="7660937" cy="6032988"/>
          </a:xfrm>
          <a:custGeom>
            <a:avLst/>
            <a:gdLst/>
            <a:ahLst/>
            <a:cxnLst/>
            <a:rect l="l" t="t" r="r" b="b"/>
            <a:pathLst>
              <a:path w="7660937" h="6032988">
                <a:moveTo>
                  <a:pt x="0" y="0"/>
                </a:moveTo>
                <a:lnTo>
                  <a:pt x="7660937" y="0"/>
                </a:lnTo>
                <a:lnTo>
                  <a:pt x="7660937" y="6032988"/>
                </a:lnTo>
                <a:lnTo>
                  <a:pt x="0" y="6032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295400"/>
            <a:ext cx="8032155" cy="205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Model Selection and Training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74801" y="3563626"/>
            <a:ext cx="9170552" cy="3134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Chosen Model: Random Forest Classifier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Justification: The Random Forest model is robust, handles large datasets, and deals with feature importance well.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Training Process: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Split data into training (70%) and testing (30%) sets.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Used scikit-learn to train the model with 50 estimators.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47620" y="7490850"/>
            <a:ext cx="9170552" cy="176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train_test_split() splits the data into 70% training and 30% testing, using stratify=y to ensure the is_fraud ratio is maintained in both sets.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755103" y="1229657"/>
            <a:ext cx="6143954" cy="7827687"/>
          </a:xfrm>
          <a:custGeom>
            <a:avLst/>
            <a:gdLst/>
            <a:ahLst/>
            <a:cxnLst/>
            <a:rect l="l" t="t" r="r" b="b"/>
            <a:pathLst>
              <a:path w="6143954" h="7827687">
                <a:moveTo>
                  <a:pt x="0" y="0"/>
                </a:moveTo>
                <a:lnTo>
                  <a:pt x="6143954" y="0"/>
                </a:lnTo>
                <a:lnTo>
                  <a:pt x="6143954" y="7827686"/>
                </a:lnTo>
                <a:lnTo>
                  <a:pt x="0" y="7827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295400"/>
            <a:ext cx="8032155" cy="205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Model Evaluation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59878" y="3581963"/>
            <a:ext cx="9170552" cy="5829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Metrics Used: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Accuracy: 99%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Precision, Recall, F1-Score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Confusion Matrix: Expresses accuracy of model by comparing predicted values with actual values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Model correctly identified 552,306 non-fraudulent transactions with very few false positives. The model correctly detected 539 fraud cases, but missed 1,606, indicating room for improvement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Precision, Recall, Accuracy, Weighted Average Score: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The accuracy score of 0.99 indicates excellent model performance.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6502" y="-836582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74161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8" y="0"/>
                </a:lnTo>
                <a:lnTo>
                  <a:pt x="15477018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65250" y="1659923"/>
            <a:ext cx="7996810" cy="5037990"/>
          </a:xfrm>
          <a:custGeom>
            <a:avLst/>
            <a:gdLst/>
            <a:ahLst/>
            <a:cxnLst/>
            <a:rect l="l" t="t" r="r" b="b"/>
            <a:pathLst>
              <a:path w="7996810" h="5037990">
                <a:moveTo>
                  <a:pt x="0" y="0"/>
                </a:moveTo>
                <a:lnTo>
                  <a:pt x="7996809" y="0"/>
                </a:lnTo>
                <a:lnTo>
                  <a:pt x="7996809" y="5037990"/>
                </a:lnTo>
                <a:lnTo>
                  <a:pt x="0" y="5037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869473"/>
            <a:ext cx="6213800" cy="1569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6"/>
              </a:lnSpc>
            </a:pPr>
            <a:r>
              <a:rPr lang="en-US" sz="6757" b="1" spc="-425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Distance Distribution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709940" y="3362742"/>
            <a:ext cx="9170552" cy="492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Overview: Represents the distribution of distances between the cardholder’s address and the retailer’s location for fraudulent and non-fraudulent transactions.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Non-fraudulent transactions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Most occur over short distances, peaking around 0 - 100 miles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Fraudulent transactions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More spread out across a wider range of distances compared to non-fraudulent transactions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Noticeable “tail” of fraudulent transactions at larger distances (500+) miles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CC2D8">
                <a:alpha val="100000"/>
              </a:srgbClr>
            </a:gs>
            <a:gs pos="33333">
              <a:srgbClr val="22626D">
                <a:alpha val="100000"/>
              </a:srgbClr>
            </a:gs>
            <a:gs pos="66667">
              <a:srgbClr val="131416">
                <a:alpha val="100000"/>
              </a:srgbClr>
            </a:gs>
            <a:gs pos="100000">
              <a:srgbClr val="131416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5106" y="-857238"/>
            <a:ext cx="12557403" cy="1255740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CC2D8">
                    <a:alpha val="100000"/>
                  </a:srgbClr>
                </a:gs>
                <a:gs pos="33333">
                  <a:srgbClr val="22626D">
                    <a:alpha val="100000"/>
                  </a:srgbClr>
                </a:gs>
                <a:gs pos="66667">
                  <a:srgbClr val="131416">
                    <a:alpha val="100000"/>
                  </a:srgbClr>
                </a:gs>
                <a:gs pos="100000">
                  <a:srgbClr val="131416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156077">
            <a:off x="7622519" y="4049228"/>
            <a:ext cx="15477019" cy="15477019"/>
          </a:xfrm>
          <a:custGeom>
            <a:avLst/>
            <a:gdLst/>
            <a:ahLst/>
            <a:cxnLst/>
            <a:rect l="l" t="t" r="r" b="b"/>
            <a:pathLst>
              <a:path w="15477019" h="15477019">
                <a:moveTo>
                  <a:pt x="0" y="0"/>
                </a:moveTo>
                <a:lnTo>
                  <a:pt x="15477019" y="0"/>
                </a:lnTo>
                <a:lnTo>
                  <a:pt x="15477019" y="15477018"/>
                </a:lnTo>
                <a:lnTo>
                  <a:pt x="0" y="1547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28700" y="839775"/>
            <a:ext cx="7219498" cy="8607449"/>
          </a:xfrm>
          <a:custGeom>
            <a:avLst/>
            <a:gdLst/>
            <a:ahLst/>
            <a:cxnLst/>
            <a:rect l="l" t="t" r="r" b="b"/>
            <a:pathLst>
              <a:path w="7219498" h="8607449">
                <a:moveTo>
                  <a:pt x="0" y="0"/>
                </a:moveTo>
                <a:lnTo>
                  <a:pt x="7219498" y="0"/>
                </a:lnTo>
                <a:lnTo>
                  <a:pt x="7219498" y="8607450"/>
                </a:lnTo>
                <a:lnTo>
                  <a:pt x="0" y="86074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144000" y="1295400"/>
            <a:ext cx="8032155" cy="205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48"/>
              </a:lnSpc>
            </a:pPr>
            <a:r>
              <a:rPr lang="en-US" sz="8804" b="1" spc="-554" dirty="0">
                <a:solidFill>
                  <a:srgbClr val="FFFFFF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Data Exploration and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74801" y="3563626"/>
            <a:ext cx="9170552" cy="445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Exploratory Data Analysis (EDA):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Visualized distributions of transaction amounts (amt) and distances to locations (miles).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Analyzed correlations between features and the target variable.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Key Insights:</a:t>
            </a:r>
          </a:p>
          <a:p>
            <a:pPr marL="994504" lvl="2" indent="-331501" algn="l">
              <a:lnSpc>
                <a:spcPts val="3546"/>
              </a:lnSpc>
              <a:buFont typeface="Arial"/>
              <a:buChar char="⚬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Most fraudulent transactions occurred less than 500 miles away.</a:t>
            </a:r>
          </a:p>
          <a:p>
            <a:pPr marL="497252" lvl="1" indent="-248626" algn="l">
              <a:lnSpc>
                <a:spcPts val="3546"/>
              </a:lnSpc>
              <a:buFont typeface="Arial"/>
              <a:buChar char="•"/>
            </a:pPr>
            <a:r>
              <a:rPr lang="en-US" sz="2303">
                <a:solidFill>
                  <a:srgbClr val="FFFFFF"/>
                </a:solidFill>
                <a:latin typeface="Arial Unicode"/>
                <a:ea typeface="Arial Unicode"/>
                <a:cs typeface="Arial Unicode"/>
                <a:sym typeface="Arial Unicode"/>
              </a:rPr>
              <a:t>Certain categories (e.g., amount) had higher impact on probability of fraud rate.</a:t>
            </a:r>
          </a:p>
          <a:p>
            <a:pPr algn="l">
              <a:lnSpc>
                <a:spcPts val="3546"/>
              </a:lnSpc>
            </a:pPr>
            <a:endParaRPr lang="en-US" sz="2303">
              <a:solidFill>
                <a:srgbClr val="FFFFFF"/>
              </a:solidFill>
              <a:latin typeface="Arial Unicode"/>
              <a:ea typeface="Arial Unicode"/>
              <a:cs typeface="Arial Unicode"/>
              <a:sym typeface="Arial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815</Words>
  <Application>Microsoft Office PowerPoint</Application>
  <PresentationFormat>Custom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Unicode Bold</vt:lpstr>
      <vt:lpstr>Calibri</vt:lpstr>
      <vt:lpstr>Arial Unicode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Fraud Detection</dc:title>
  <dc:creator>T</dc:creator>
  <cp:lastModifiedBy>T</cp:lastModifiedBy>
  <cp:revision>3</cp:revision>
  <dcterms:created xsi:type="dcterms:W3CDTF">2006-08-16T00:00:00Z</dcterms:created>
  <dcterms:modified xsi:type="dcterms:W3CDTF">2024-10-01T23:42:53Z</dcterms:modified>
  <dc:identifier>DAGR6E7M1Js</dc:identifier>
</cp:coreProperties>
</file>

<file path=docProps/thumbnail.jpeg>
</file>